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4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60" r:id="rId6"/>
    <p:sldId id="271" r:id="rId7"/>
    <p:sldId id="272" r:id="rId8"/>
    <p:sldId id="273" r:id="rId9"/>
    <p:sldId id="268" r:id="rId10"/>
    <p:sldId id="269" r:id="rId11"/>
    <p:sldId id="270" r:id="rId12"/>
    <p:sldId id="267" r:id="rId13"/>
    <p:sldId id="264" r:id="rId14"/>
    <p:sldId id="265" r:id="rId15"/>
  </p:sldIdLst>
  <p:sldSz cx="14630400" cy="7559675"/>
  <p:notesSz cx="8229600" cy="14630400"/>
  <p:embeddedFontLst>
    <p:embeddedFont>
      <p:font typeface="Prata" charset="0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Raleway" charset="0"/>
      <p:regular r:id="rId22"/>
    </p:embeddedFont>
    <p:embeddedFont>
      <p:font typeface="Fira Sans" charset="0"/>
      <p:regular r:id="rId23"/>
    </p:embeddedFont>
    <p:embeddedFont>
      <p:font typeface="Barlow" charset="0"/>
      <p:regular r:id="rId24"/>
    </p:embeddedFont>
    <p:embeddedFont>
      <p:font typeface="Fira Mono Medium" charset="0"/>
      <p:regular r:id="rId25"/>
    </p:embeddedFont>
    <p:embeddedFont>
      <p:font typeface="Calibri Light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136" y="40"/>
      </p:cViewPr>
      <p:guideLst>
        <p:guide orient="horz" pos="2381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0635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237197"/>
            <a:ext cx="10972800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970580"/>
            <a:ext cx="1097280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990337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35555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02483"/>
            <a:ext cx="3154680" cy="6406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02483"/>
            <a:ext cx="9281160" cy="6406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93747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24475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55330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14797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00531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48135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891698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00850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0207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162883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884670"/>
            <a:ext cx="12618720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059034"/>
            <a:ext cx="12618720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60388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012414"/>
            <a:ext cx="6217920" cy="4796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012414"/>
            <a:ext cx="6217920" cy="4796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51792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02483"/>
            <a:ext cx="12618720" cy="1461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853171"/>
            <a:ext cx="618934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761381"/>
            <a:ext cx="6189344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853171"/>
            <a:ext cx="621982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761381"/>
            <a:ext cx="6219826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879880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811097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2933151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03978"/>
            <a:ext cx="471868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088454"/>
            <a:ext cx="740664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267902"/>
            <a:ext cx="471868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0042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03978"/>
            <a:ext cx="471868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088454"/>
            <a:ext cx="740664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267902"/>
            <a:ext cx="471868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402803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02483"/>
            <a:ext cx="12618720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012414"/>
            <a:ext cx="12618720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006699"/>
            <a:ext cx="329184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006699"/>
            <a:ext cx="493776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006699"/>
            <a:ext cx="329184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065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20" r:id="rId15"/>
    <p:sldLayoutId id="2147483721" r:id="rId16"/>
    <p:sldLayoutId id="2147483723" r:id="rId17"/>
    <p:sldLayoutId id="2147483724" r:id="rId18"/>
    <p:sldLayoutId id="2147483725" r:id="rId19"/>
  </p:sldLayoutIdLst>
  <p:hf sldNum="0"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SeenuAnanth18/InfosysFormFillingProjec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617" y="2995"/>
            <a:ext cx="5039783" cy="7559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81767" y="734455"/>
            <a:ext cx="6941296" cy="1302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98"/>
              </a:lnSpc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Beyond QWERTY Form Filling: </a:t>
            </a:r>
            <a:endParaRPr lang="en-US" sz="4400" dirty="0" smtClean="0"/>
          </a:p>
        </p:txBody>
      </p:sp>
      <p:sp>
        <p:nvSpPr>
          <p:cNvPr id="4" name="Text 1"/>
          <p:cNvSpPr/>
          <p:nvPr/>
        </p:nvSpPr>
        <p:spPr>
          <a:xfrm>
            <a:off x="981767" y="2447607"/>
            <a:ext cx="6941296" cy="218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18"/>
              </a:lnSpc>
            </a:pPr>
            <a:r>
              <a:rPr lang="en-US" sz="16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explores a project I undertook during my AI internship at Infosys Springboard, where I implemented speech-to-text for form filling and expanded on the project with my own speech synthesis implementation. This project aims to create a more user-friendly and accessible form-filling experience, ultimately enhancing the interaction between users and online forms.</a:t>
            </a:r>
            <a:endParaRPr lang="en-US" sz="1600" dirty="0" smtClean="0"/>
          </a:p>
          <a:p>
            <a:pPr>
              <a:lnSpc>
                <a:spcPts val="2618"/>
              </a:lnSpc>
            </a:pPr>
            <a:endParaRPr lang="en-US" sz="160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81767" y="4933482"/>
            <a:ext cx="2906297" cy="1930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48"/>
              </a:lnSpc>
            </a:pPr>
            <a:r>
              <a:rPr lang="en-US" sz="2021" b="1" dirty="0">
                <a:solidFill>
                  <a:srgbClr val="CFCBBF"/>
                </a:solidFill>
                <a:latin typeface="Raleway" charset="0"/>
                <a:ea typeface="Raleway Bold" pitchFamily="34" charset="-122"/>
                <a:cs typeface="Times New Roman" panose="02020603050405020304" pitchFamily="18" charset="0"/>
              </a:rPr>
              <a:t>by :-</a:t>
            </a:r>
          </a:p>
          <a:p>
            <a:pPr>
              <a:lnSpc>
                <a:spcPts val="2848"/>
              </a:lnSpc>
            </a:pPr>
            <a:r>
              <a:rPr lang="en-US" sz="2021" b="1" dirty="0" err="1">
                <a:solidFill>
                  <a:srgbClr val="CFCBBF"/>
                </a:solidFill>
                <a:latin typeface="Raleway" charset="0"/>
                <a:ea typeface="Raleway Bold" pitchFamily="34" charset="-122"/>
                <a:cs typeface="Times New Roman" panose="02020603050405020304" pitchFamily="18" charset="0"/>
              </a:rPr>
              <a:t>Seenu</a:t>
            </a:r>
            <a:r>
              <a:rPr lang="en-US" sz="2021" b="1" dirty="0">
                <a:solidFill>
                  <a:srgbClr val="CFCBBF"/>
                </a:solidFill>
                <a:latin typeface="Raleway" charset="0"/>
                <a:ea typeface="Raleway Bold" pitchFamily="34" charset="-122"/>
                <a:cs typeface="Times New Roman" panose="02020603050405020304" pitchFamily="18" charset="0"/>
              </a:rPr>
              <a:t> </a:t>
            </a:r>
            <a:r>
              <a:rPr lang="en-US" sz="2021" b="1" dirty="0" err="1">
                <a:solidFill>
                  <a:srgbClr val="CFCBBF"/>
                </a:solidFill>
                <a:latin typeface="Raleway" charset="0"/>
                <a:ea typeface="Raleway Bold" pitchFamily="34" charset="-122"/>
                <a:cs typeface="Times New Roman" panose="02020603050405020304" pitchFamily="18" charset="0"/>
              </a:rPr>
              <a:t>Ananth</a:t>
            </a:r>
            <a:r>
              <a:rPr lang="en-US" sz="2021" b="1" dirty="0">
                <a:solidFill>
                  <a:srgbClr val="CFCBBF"/>
                </a:solidFill>
                <a:latin typeface="Raleway" charset="0"/>
                <a:ea typeface="Raleway Bold" pitchFamily="34" charset="-122"/>
                <a:cs typeface="Times New Roman" panose="02020603050405020304" pitchFamily="18" charset="0"/>
              </a:rPr>
              <a:t> K,</a:t>
            </a:r>
          </a:p>
          <a:p>
            <a:pPr>
              <a:lnSpc>
                <a:spcPts val="2848"/>
              </a:lnSpc>
            </a:pPr>
            <a:r>
              <a:rPr lang="en-US" sz="2021" b="1" dirty="0">
                <a:solidFill>
                  <a:srgbClr val="CFCBBF"/>
                </a:solidFill>
                <a:latin typeface="Raleway" charset="0"/>
                <a:ea typeface="Raleway Bold" pitchFamily="34" charset="-122"/>
                <a:cs typeface="Times New Roman" panose="02020603050405020304" pitchFamily="18" charset="0"/>
              </a:rPr>
              <a:t>AI Intern,</a:t>
            </a:r>
          </a:p>
          <a:p>
            <a:pPr>
              <a:lnSpc>
                <a:spcPts val="2848"/>
              </a:lnSpc>
            </a:pPr>
            <a:r>
              <a:rPr lang="en-US" sz="2021" b="1" dirty="0">
                <a:solidFill>
                  <a:srgbClr val="CFCBBF"/>
                </a:solidFill>
                <a:latin typeface="Raleway" charset="0"/>
                <a:ea typeface="Raleway Bold" pitchFamily="34" charset="-122"/>
                <a:cs typeface="Times New Roman" panose="02020603050405020304" pitchFamily="18" charset="0"/>
              </a:rPr>
              <a:t>Infosys </a:t>
            </a:r>
            <a:r>
              <a:rPr lang="en-US" sz="2021" b="1" dirty="0" err="1">
                <a:solidFill>
                  <a:srgbClr val="CFCBBF"/>
                </a:solidFill>
                <a:latin typeface="Raleway" charset="0"/>
                <a:ea typeface="Raleway Bold" pitchFamily="34" charset="-122"/>
                <a:cs typeface="Times New Roman" panose="02020603050405020304" pitchFamily="18" charset="0"/>
              </a:rPr>
              <a:t>SpringBoard</a:t>
            </a:r>
            <a:r>
              <a:rPr lang="en-US" sz="2021" b="1" dirty="0">
                <a:solidFill>
                  <a:srgbClr val="CFCBBF"/>
                </a:solidFill>
                <a:latin typeface="Raleway" charset="0"/>
                <a:ea typeface="Raleway Bold" pitchFamily="34" charset="-122"/>
                <a:cs typeface="Times New Roman" panose="02020603050405020304" pitchFamily="18" charset="0"/>
              </a:rPr>
              <a:t>.</a:t>
            </a:r>
            <a:endParaRPr lang="en-US" sz="2021" dirty="0">
              <a:latin typeface="Raleway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43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37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 of </a:t>
            </a:r>
            <a:r>
              <a:rPr lang="en-US" sz="3750" dirty="0" smtClean="0">
                <a:solidFill>
                  <a:srgbClr val="F2E782"/>
                </a:solidFill>
                <a:latin typeface="Prata" pitchFamily="34" charset="0"/>
              </a:rPr>
              <a:t>Speech Recognition</a:t>
            </a:r>
            <a:endParaRPr lang="en-US" sz="3750" dirty="0" smtClean="0"/>
          </a:p>
          <a:p>
            <a:pPr marL="0" indent="0">
              <a:lnSpc>
                <a:spcPts val="4700"/>
              </a:lnSpc>
              <a:buNone/>
            </a:pPr>
            <a:endParaRPr lang="en-US" sz="3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617" y="0"/>
            <a:ext cx="5039783" cy="7559675"/>
          </a:xfrm>
          <a:prstGeom prst="rect">
            <a:avLst/>
          </a:prstGeom>
        </p:spPr>
      </p:pic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1657231"/>
            <a:ext cx="1104424" cy="1767126"/>
          </a:xfrm>
          <a:prstGeom prst="rect">
            <a:avLst/>
          </a:prstGeom>
        </p:spPr>
      </p:pic>
      <p:sp>
        <p:nvSpPr>
          <p:cNvPr id="25" name="Text 1"/>
          <p:cNvSpPr/>
          <p:nvPr/>
        </p:nvSpPr>
        <p:spPr>
          <a:xfrm>
            <a:off x="2110025" y="1878092"/>
            <a:ext cx="413980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b="1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Mono Medium" pitchFamily="34" charset="-122"/>
                <a:cs typeface="Fira Mono Medium" pitchFamily="34" charset="-120"/>
              </a:rPr>
              <a:t>Hands-Free </a:t>
            </a:r>
            <a:r>
              <a:rPr lang="en-US" sz="2150" b="1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Mono Medium" pitchFamily="34" charset="-122"/>
                <a:cs typeface="Fira Mono Medium" pitchFamily="34" charset="-120"/>
              </a:rPr>
              <a:t>Interaction</a:t>
            </a:r>
            <a:endParaRPr lang="en-US" sz="2150" b="1" dirty="0">
              <a:solidFill>
                <a:schemeClr val="tx1">
                  <a:lumMod val="75000"/>
                </a:schemeClr>
              </a:solidFill>
              <a:latin typeface="Raleway" charset="0"/>
            </a:endParaRPr>
          </a:p>
        </p:txBody>
      </p:sp>
      <p:sp>
        <p:nvSpPr>
          <p:cNvPr id="26" name="Text 2"/>
          <p:cNvSpPr/>
          <p:nvPr/>
        </p:nvSpPr>
        <p:spPr>
          <a:xfrm>
            <a:off x="2110025" y="2355651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Simplifies </a:t>
            </a: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data entry through voice commands.</a:t>
            </a:r>
            <a:endParaRPr lang="en-US" sz="1700" dirty="0">
              <a:latin typeface="Raleway" charset="0"/>
            </a:endParaRPr>
          </a:p>
        </p:txBody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3424356"/>
            <a:ext cx="1104424" cy="1767126"/>
          </a:xfrm>
          <a:prstGeom prst="rect">
            <a:avLst/>
          </a:prstGeom>
        </p:spPr>
      </p:pic>
      <p:sp>
        <p:nvSpPr>
          <p:cNvPr id="28" name="Text 3"/>
          <p:cNvSpPr/>
          <p:nvPr/>
        </p:nvSpPr>
        <p:spPr>
          <a:xfrm>
            <a:off x="2110025" y="364521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Mono Medium" pitchFamily="34" charset="-122"/>
                <a:cs typeface="Fira Mono Medium" pitchFamily="34" charset="-120"/>
              </a:rPr>
              <a:t>Faster Input</a:t>
            </a:r>
            <a:endParaRPr lang="en-US" sz="2150" b="1" dirty="0">
              <a:solidFill>
                <a:schemeClr val="tx1">
                  <a:lumMod val="75000"/>
                </a:schemeClr>
              </a:solidFill>
              <a:latin typeface="Raleway" charset="0"/>
            </a:endParaRPr>
          </a:p>
        </p:txBody>
      </p:sp>
      <p:sp>
        <p:nvSpPr>
          <p:cNvPr id="29" name="Text 4"/>
          <p:cNvSpPr/>
          <p:nvPr/>
        </p:nvSpPr>
        <p:spPr>
          <a:xfrm>
            <a:off x="2110025" y="412277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Reduces </a:t>
            </a: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the time required for manual typing.</a:t>
            </a:r>
            <a:endParaRPr lang="en-US" sz="1700" dirty="0">
              <a:latin typeface="Raleway" charset="0"/>
            </a:endParaRPr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5191482"/>
            <a:ext cx="1104424" cy="1767126"/>
          </a:xfrm>
          <a:prstGeom prst="rect">
            <a:avLst/>
          </a:prstGeom>
        </p:spPr>
      </p:pic>
      <p:sp>
        <p:nvSpPr>
          <p:cNvPr id="31" name="Text 5"/>
          <p:cNvSpPr/>
          <p:nvPr/>
        </p:nvSpPr>
        <p:spPr>
          <a:xfrm>
            <a:off x="2110025" y="5412343"/>
            <a:ext cx="281511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b="1" dirty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Mono Medium" pitchFamily="34" charset="-122"/>
                <a:cs typeface="Fira Mono Medium" pitchFamily="34" charset="-120"/>
              </a:rPr>
              <a:t>Enhanced </a:t>
            </a:r>
            <a:r>
              <a:rPr lang="en-US" sz="2150" b="1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Mono Medium" pitchFamily="34" charset="-122"/>
                <a:cs typeface="Fira Mono Medium" pitchFamily="34" charset="-120"/>
              </a:rPr>
              <a:t>Accessibility</a:t>
            </a:r>
            <a:endParaRPr lang="en-US" sz="2150" b="1" dirty="0">
              <a:solidFill>
                <a:schemeClr val="tx1">
                  <a:lumMod val="75000"/>
                </a:schemeClr>
              </a:solidFill>
              <a:latin typeface="Raleway" charset="0"/>
            </a:endParaRPr>
          </a:p>
        </p:txBody>
      </p:sp>
      <p:sp>
        <p:nvSpPr>
          <p:cNvPr id="32" name="Text 6"/>
          <p:cNvSpPr/>
          <p:nvPr/>
        </p:nvSpPr>
        <p:spPr>
          <a:xfrm>
            <a:off x="2110025" y="588990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Enables </a:t>
            </a: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users with physical disabilities to fill forms effortlessly.</a:t>
            </a:r>
            <a:endParaRPr lang="en-US" sz="1700" dirty="0">
              <a:latin typeface="Raleway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3750" dirty="0" smtClean="0">
                <a:solidFill>
                  <a:srgbClr val="F2E782"/>
                </a:solidFill>
                <a:latin typeface="Prata" charset="0"/>
                <a:ea typeface="Prata" pitchFamily="34" charset="-122"/>
                <a:cs typeface="Prata" pitchFamily="34" charset="-120"/>
              </a:rPr>
              <a:t>Benefits of </a:t>
            </a:r>
            <a:r>
              <a:rPr lang="en-US" sz="3750" dirty="0" smtClean="0">
                <a:solidFill>
                  <a:srgbClr val="F2E782"/>
                </a:solidFill>
                <a:latin typeface="Prata" charset="0"/>
              </a:rPr>
              <a:t>Speech </a:t>
            </a:r>
            <a:r>
              <a:rPr lang="en-US" sz="3750" dirty="0" smtClean="0">
                <a:solidFill>
                  <a:srgbClr val="F2E782"/>
                </a:solidFill>
                <a:latin typeface="Prata" charset="0"/>
              </a:rPr>
              <a:t>Synthesis</a:t>
            </a:r>
            <a:endParaRPr lang="en-US" sz="3750" dirty="0" smtClean="0">
              <a:latin typeface="Prata" charset="0"/>
            </a:endParaRPr>
          </a:p>
          <a:p>
            <a:pPr>
              <a:lnSpc>
                <a:spcPts val="4700"/>
              </a:lnSpc>
            </a:pPr>
            <a:endParaRPr lang="en-US" sz="4400" dirty="0" smtClean="0">
              <a:latin typeface="Prata" charset="0"/>
            </a:endParaRPr>
          </a:p>
          <a:p>
            <a:pPr marL="0" indent="0">
              <a:lnSpc>
                <a:spcPts val="5400"/>
              </a:lnSpc>
              <a:buNone/>
            </a:pPr>
            <a:endParaRPr lang="en-US" sz="4300" dirty="0">
              <a:latin typeface="Prata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1906058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126919"/>
            <a:ext cx="413980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b="1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Mono Medium" pitchFamily="34" charset="-122"/>
                <a:cs typeface="Fira Mono Medium" pitchFamily="34" charset="-120"/>
              </a:rPr>
              <a:t>Real-Time </a:t>
            </a:r>
            <a:r>
              <a:rPr lang="en-US" sz="2150" b="1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Mono Medium" pitchFamily="34" charset="-122"/>
                <a:cs typeface="Fira Mono Medium" pitchFamily="34" charset="-120"/>
              </a:rPr>
              <a:t>Feedback</a:t>
            </a:r>
            <a:endParaRPr lang="en-US" sz="2150" b="1" dirty="0">
              <a:solidFill>
                <a:schemeClr val="tx1">
                  <a:lumMod val="75000"/>
                </a:schemeClr>
              </a:solidFill>
              <a:latin typeface="Raleway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28" y="2604478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Confirms </a:t>
            </a: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user inputs by reading them aloud, ensuring accuracy.</a:t>
            </a:r>
            <a:endParaRPr lang="en-US" sz="1700" dirty="0">
              <a:latin typeface="Raleway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73183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9404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b="1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Mono Medium" pitchFamily="34" charset="-122"/>
                <a:cs typeface="Fira Mono Medium" pitchFamily="34" charset="-120"/>
              </a:rPr>
              <a:t>User </a:t>
            </a:r>
            <a:r>
              <a:rPr lang="en-US" sz="2150" b="1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Mono Medium" pitchFamily="34" charset="-122"/>
                <a:cs typeface="Fira Mono Medium" pitchFamily="34" charset="-120"/>
              </a:rPr>
              <a:t>Guidance</a:t>
            </a:r>
            <a:endParaRPr lang="en-US" sz="2150" b="1" dirty="0">
              <a:solidFill>
                <a:schemeClr val="tx1">
                  <a:lumMod val="75000"/>
                </a:schemeClr>
              </a:solidFill>
              <a:latin typeface="Raleway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28" y="4371604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Provides </a:t>
            </a: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voice prompts to guide users through the form-filling process.</a:t>
            </a:r>
            <a:endParaRPr lang="en-US" sz="1700" dirty="0">
              <a:latin typeface="Raleway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440309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661170"/>
            <a:ext cx="281511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b="1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Mono Medium" pitchFamily="34" charset="-122"/>
                <a:cs typeface="Fira Mono Medium" pitchFamily="34" charset="-120"/>
              </a:rPr>
              <a:t>Error </a:t>
            </a:r>
            <a:r>
              <a:rPr lang="en-US" sz="2150" b="1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Mono Medium" pitchFamily="34" charset="-122"/>
                <a:cs typeface="Fira Mono Medium" pitchFamily="34" charset="-120"/>
              </a:rPr>
              <a:t>Notification</a:t>
            </a:r>
            <a:endParaRPr lang="en-US" sz="2150" b="1" dirty="0">
              <a:solidFill>
                <a:schemeClr val="tx1">
                  <a:lumMod val="75000"/>
                </a:schemeClr>
              </a:solidFill>
              <a:latin typeface="Raleway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28" y="6138730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Alerts </a:t>
            </a:r>
            <a:r>
              <a:rPr lang="en-GB" sz="1700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users about incorrect inputs, improving interaction quality.</a:t>
            </a:r>
            <a:endParaRPr lang="en-US" sz="1700" dirty="0">
              <a:latin typeface="Raleway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120640" cy="75596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52168" y="1015325"/>
            <a:ext cx="3336170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98"/>
              </a:lnSpc>
            </a:pP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( My Personal Contribution 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874755" cy="7559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02567" y="2325978"/>
            <a:ext cx="8595623" cy="368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297"/>
              </a:lnSpc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cs typeface="Times New Roman" panose="02020603050405020304" pitchFamily="18" charset="0"/>
              </a:rPr>
              <a:t>Words like “Male” being interpreted as “Mail” , resolved by normalizing inputs. </a:t>
            </a:r>
            <a:endParaRPr lang="en-US" dirty="0">
              <a:solidFill>
                <a:schemeClr val="tx1">
                  <a:lumMod val="75000"/>
                </a:schemeClr>
              </a:solidFill>
              <a:latin typeface="Raleway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57331" y="3169310"/>
            <a:ext cx="697979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297"/>
              </a:lnSpc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cs typeface="Times New Roman" panose="02020603050405020304" pitchFamily="18" charset="0"/>
              </a:rPr>
              <a:t>Prevented Speech Synthesis from overlapping with recognition.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Raleway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02567" y="1063479"/>
            <a:ext cx="865499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97"/>
              </a:lnSpc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cs typeface="Times New Roman" panose="02020603050405020304" pitchFamily="18" charset="0"/>
              </a:rPr>
              <a:t>Getting the best accuracy in speech recognition was a major challenge. After experimenting with multiple APIs, I selected the Web Speech API for its balance of accuracy and simplicity. </a:t>
            </a:r>
            <a:endParaRPr lang="en-US" dirty="0">
              <a:solidFill>
                <a:schemeClr val="tx1">
                  <a:lumMod val="75000"/>
                </a:schemeClr>
              </a:solidFill>
              <a:latin typeface="Raleway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15240" y="5877686"/>
            <a:ext cx="5351145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297"/>
              </a:lnSpc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cs typeface="Times New Roman" panose="02020603050405020304" pitchFamily="18" charset="0"/>
              </a:rPr>
              <a:t>Improved input normalization and error handling</a:t>
            </a:r>
            <a:endParaRPr lang="en-US" dirty="0">
              <a:solidFill>
                <a:schemeClr val="tx1">
                  <a:lumMod val="75000"/>
                </a:schemeClr>
              </a:solidFill>
              <a:latin typeface="Raleway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5240" y="5003448"/>
            <a:ext cx="5203669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297"/>
              </a:lnSpc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cs typeface="Times New Roman" panose="02020603050405020304" pitchFamily="18" charset="0"/>
              </a:rPr>
              <a:t>Enhanced API integration and debugging skills.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Raleway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26625" y="273469"/>
            <a:ext cx="2959465" cy="682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55"/>
              </a:lnSpc>
            </a:pPr>
            <a:r>
              <a:rPr lang="en-US" sz="409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</a:t>
            </a:r>
            <a:endParaRPr lang="en-US" sz="4090" dirty="0"/>
          </a:p>
        </p:txBody>
      </p:sp>
      <p:sp>
        <p:nvSpPr>
          <p:cNvPr id="10" name="Shape 1"/>
          <p:cNvSpPr/>
          <p:nvPr/>
        </p:nvSpPr>
        <p:spPr>
          <a:xfrm>
            <a:off x="5340287" y="1147728"/>
            <a:ext cx="468761" cy="46876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2"/>
          <p:cNvSpPr/>
          <p:nvPr/>
        </p:nvSpPr>
        <p:spPr>
          <a:xfrm>
            <a:off x="5520749" y="1225825"/>
            <a:ext cx="107839" cy="312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34"/>
              </a:lnSpc>
            </a:pPr>
            <a:r>
              <a:rPr lang="en-US" sz="243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34" dirty="0"/>
          </a:p>
        </p:txBody>
      </p:sp>
      <p:sp>
        <p:nvSpPr>
          <p:cNvPr id="12" name="Shape 1"/>
          <p:cNvSpPr/>
          <p:nvPr/>
        </p:nvSpPr>
        <p:spPr>
          <a:xfrm>
            <a:off x="5340287" y="2322586"/>
            <a:ext cx="468761" cy="46876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2"/>
          <p:cNvSpPr/>
          <p:nvPr/>
        </p:nvSpPr>
        <p:spPr>
          <a:xfrm>
            <a:off x="5520749" y="2400683"/>
            <a:ext cx="107839" cy="312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34"/>
              </a:lnSpc>
            </a:pPr>
            <a:r>
              <a:rPr lang="en-US" sz="2434" dirty="0">
                <a:solidFill>
                  <a:srgbClr val="CFCBBF"/>
                </a:solidFill>
                <a:latin typeface="Prata" pitchFamily="34" charset="0"/>
              </a:rPr>
              <a:t>2</a:t>
            </a:r>
            <a:endParaRPr lang="en-US" sz="2434" dirty="0"/>
          </a:p>
        </p:txBody>
      </p:sp>
      <p:sp>
        <p:nvSpPr>
          <p:cNvPr id="14" name="Shape 1"/>
          <p:cNvSpPr/>
          <p:nvPr/>
        </p:nvSpPr>
        <p:spPr>
          <a:xfrm>
            <a:off x="5394207" y="3169310"/>
            <a:ext cx="468761" cy="46876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5" name="Text 2"/>
          <p:cNvSpPr/>
          <p:nvPr/>
        </p:nvSpPr>
        <p:spPr>
          <a:xfrm>
            <a:off x="5574669" y="3247407"/>
            <a:ext cx="107839" cy="312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34"/>
              </a:lnSpc>
            </a:pPr>
            <a:r>
              <a:rPr lang="en-US" sz="2434" dirty="0">
                <a:solidFill>
                  <a:srgbClr val="CFCBBF"/>
                </a:solidFill>
                <a:latin typeface="Prata" pitchFamily="34" charset="0"/>
              </a:rPr>
              <a:t>3</a:t>
            </a:r>
            <a:endParaRPr lang="en-US" sz="2434" dirty="0"/>
          </a:p>
        </p:txBody>
      </p:sp>
      <p:sp>
        <p:nvSpPr>
          <p:cNvPr id="16" name="Rectangle 15"/>
          <p:cNvSpPr/>
          <p:nvPr/>
        </p:nvSpPr>
        <p:spPr>
          <a:xfrm>
            <a:off x="5394207" y="4033884"/>
            <a:ext cx="2714205" cy="682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55"/>
              </a:lnSpc>
            </a:pPr>
            <a:r>
              <a:rPr lang="en-US" sz="4090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Learnings</a:t>
            </a:r>
            <a:endParaRPr lang="en-US" sz="4090" dirty="0"/>
          </a:p>
        </p:txBody>
      </p:sp>
      <p:sp>
        <p:nvSpPr>
          <p:cNvPr id="17" name="Shape 1"/>
          <p:cNvSpPr/>
          <p:nvPr/>
        </p:nvSpPr>
        <p:spPr>
          <a:xfrm>
            <a:off x="5384848" y="4981953"/>
            <a:ext cx="468761" cy="46876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2"/>
          <p:cNvSpPr/>
          <p:nvPr/>
        </p:nvSpPr>
        <p:spPr>
          <a:xfrm>
            <a:off x="5565310" y="5060050"/>
            <a:ext cx="107839" cy="312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34"/>
              </a:lnSpc>
            </a:pPr>
            <a:r>
              <a:rPr lang="en-US" sz="243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34" dirty="0"/>
          </a:p>
        </p:txBody>
      </p:sp>
      <p:sp>
        <p:nvSpPr>
          <p:cNvPr id="19" name="Shape 1"/>
          <p:cNvSpPr/>
          <p:nvPr/>
        </p:nvSpPr>
        <p:spPr>
          <a:xfrm>
            <a:off x="5384848" y="5877686"/>
            <a:ext cx="468761" cy="46876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2"/>
          <p:cNvSpPr/>
          <p:nvPr/>
        </p:nvSpPr>
        <p:spPr>
          <a:xfrm>
            <a:off x="5565310" y="5955783"/>
            <a:ext cx="107839" cy="312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34"/>
              </a:lnSpc>
            </a:pPr>
            <a:r>
              <a:rPr lang="en-US" sz="2434" dirty="0">
                <a:solidFill>
                  <a:srgbClr val="CFCBBF"/>
                </a:solidFill>
                <a:latin typeface="Prata" pitchFamily="34" charset="0"/>
              </a:rPr>
              <a:t>2</a:t>
            </a:r>
            <a:endParaRPr lang="en-US" sz="243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4661" y="1286310"/>
            <a:ext cx="5208979" cy="65108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>
              <a:lnSpc>
                <a:spcPts val="5098"/>
              </a:lnSpc>
            </a:pPr>
            <a:r>
              <a:rPr lang="en-US" sz="408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Scope</a:t>
            </a:r>
            <a:endParaRPr lang="en-US" sz="408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766" y="2354086"/>
            <a:ext cx="1186121" cy="7421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4819" y="2596894"/>
            <a:ext cx="89901" cy="41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61"/>
              </a:lnSpc>
            </a:pPr>
            <a:r>
              <a:rPr lang="en-US" sz="202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21" dirty="0"/>
          </a:p>
        </p:txBody>
      </p:sp>
      <p:sp>
        <p:nvSpPr>
          <p:cNvPr id="5" name="Text 2"/>
          <p:cNvSpPr/>
          <p:nvPr/>
        </p:nvSpPr>
        <p:spPr>
          <a:xfrm>
            <a:off x="5121231" y="2562437"/>
            <a:ext cx="2977169" cy="325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26"/>
              </a:lnSpc>
            </a:pPr>
            <a:r>
              <a:rPr lang="en-US" sz="202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Multi-language Support</a:t>
            </a:r>
            <a:endParaRPr lang="en-US" sz="2021" dirty="0"/>
          </a:p>
        </p:txBody>
      </p:sp>
      <p:sp>
        <p:nvSpPr>
          <p:cNvPr id="6" name="Shape 3"/>
          <p:cNvSpPr/>
          <p:nvPr/>
        </p:nvSpPr>
        <p:spPr>
          <a:xfrm>
            <a:off x="4964944" y="3108304"/>
            <a:ext cx="8288739" cy="13999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56" y="3148333"/>
            <a:ext cx="2372242" cy="7421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40038" y="3311082"/>
            <a:ext cx="159570" cy="41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61"/>
              </a:lnSpc>
            </a:pPr>
            <a:r>
              <a:rPr lang="en-US" sz="202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21" dirty="0"/>
          </a:p>
        </p:txBody>
      </p:sp>
      <p:sp>
        <p:nvSpPr>
          <p:cNvPr id="9" name="Text 5"/>
          <p:cNvSpPr/>
          <p:nvPr/>
        </p:nvSpPr>
        <p:spPr>
          <a:xfrm>
            <a:off x="5714348" y="3356683"/>
            <a:ext cx="2520329" cy="325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26"/>
              </a:lnSpc>
            </a:pPr>
            <a:r>
              <a:rPr lang="en-US" sz="202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Accuracy</a:t>
            </a:r>
            <a:endParaRPr lang="en-US" sz="2021" dirty="0"/>
          </a:p>
        </p:txBody>
      </p:sp>
      <p:sp>
        <p:nvSpPr>
          <p:cNvPr id="10" name="Shape 6"/>
          <p:cNvSpPr/>
          <p:nvPr/>
        </p:nvSpPr>
        <p:spPr>
          <a:xfrm>
            <a:off x="5558062" y="3902551"/>
            <a:ext cx="7695623" cy="13999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643" y="3942580"/>
            <a:ext cx="3558363" cy="74218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239053" y="4105329"/>
            <a:ext cx="161430" cy="41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61"/>
              </a:lnSpc>
            </a:pPr>
            <a:r>
              <a:rPr lang="en-US" sz="202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21" dirty="0"/>
          </a:p>
        </p:txBody>
      </p:sp>
      <p:sp>
        <p:nvSpPr>
          <p:cNvPr id="13" name="Text 8"/>
          <p:cNvSpPr/>
          <p:nvPr/>
        </p:nvSpPr>
        <p:spPr>
          <a:xfrm>
            <a:off x="6307359" y="4150931"/>
            <a:ext cx="2486206" cy="325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26"/>
              </a:lnSpc>
            </a:pPr>
            <a:r>
              <a:rPr lang="en-US" sz="202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</a:t>
            </a:r>
            <a:r>
              <a:rPr lang="en-US" sz="2021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Voice Synthesis</a:t>
            </a:r>
            <a:endParaRPr lang="en-US" sz="2021" dirty="0"/>
          </a:p>
        </p:txBody>
      </p:sp>
      <p:sp>
        <p:nvSpPr>
          <p:cNvPr id="14" name="Shape 9"/>
          <p:cNvSpPr/>
          <p:nvPr/>
        </p:nvSpPr>
        <p:spPr>
          <a:xfrm>
            <a:off x="6151063" y="4696798"/>
            <a:ext cx="7102617" cy="13999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639" y="4736828"/>
            <a:ext cx="4744483" cy="74218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243646" y="4899577"/>
            <a:ext cx="152353" cy="41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61"/>
              </a:lnSpc>
            </a:pPr>
            <a:r>
              <a:rPr lang="en-US" sz="202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21" dirty="0"/>
          </a:p>
        </p:txBody>
      </p:sp>
      <p:sp>
        <p:nvSpPr>
          <p:cNvPr id="17" name="Text 11"/>
          <p:cNvSpPr/>
          <p:nvPr/>
        </p:nvSpPr>
        <p:spPr>
          <a:xfrm>
            <a:off x="6900469" y="4945178"/>
            <a:ext cx="3495912" cy="325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26"/>
              </a:lnSpc>
            </a:pPr>
            <a:r>
              <a:rPr lang="en-US" sz="202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 with </a:t>
            </a:r>
            <a:r>
              <a:rPr lang="en-US" sz="2021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Other Apps</a:t>
            </a:r>
            <a:endParaRPr lang="en-US" sz="2021" dirty="0"/>
          </a:p>
        </p:txBody>
      </p:sp>
      <p:sp>
        <p:nvSpPr>
          <p:cNvPr id="18" name="Shape 12"/>
          <p:cNvSpPr/>
          <p:nvPr/>
        </p:nvSpPr>
        <p:spPr>
          <a:xfrm>
            <a:off x="6744179" y="5491045"/>
            <a:ext cx="6509502" cy="13999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519" y="5531075"/>
            <a:ext cx="5930604" cy="742187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240916" y="5693823"/>
            <a:ext cx="157821" cy="41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261"/>
              </a:lnSpc>
            </a:pPr>
            <a:r>
              <a:rPr lang="en-US" sz="202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021" dirty="0"/>
          </a:p>
        </p:txBody>
      </p:sp>
      <p:sp>
        <p:nvSpPr>
          <p:cNvPr id="21" name="Text 14"/>
          <p:cNvSpPr/>
          <p:nvPr/>
        </p:nvSpPr>
        <p:spPr>
          <a:xfrm>
            <a:off x="7493479" y="5739426"/>
            <a:ext cx="3410822" cy="325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26"/>
              </a:lnSpc>
            </a:pPr>
            <a:r>
              <a:rPr lang="en-US" sz="2021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</a:t>
            </a:r>
            <a:r>
              <a:rPr lang="en-US" sz="2021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ffline Functionality</a:t>
            </a:r>
            <a:endParaRPr lang="en-US" sz="202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926" y="-1"/>
            <a:ext cx="5039783" cy="75596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4661" y="2964706"/>
            <a:ext cx="5208979" cy="651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98"/>
              </a:lnSpc>
            </a:pPr>
            <a:r>
              <a:rPr lang="en-US" sz="408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088" dirty="0"/>
          </a:p>
        </p:txBody>
      </p:sp>
      <p:sp>
        <p:nvSpPr>
          <p:cNvPr id="4" name="Text 1"/>
          <p:cNvSpPr/>
          <p:nvPr/>
        </p:nvSpPr>
        <p:spPr>
          <a:xfrm>
            <a:off x="1324667" y="3928259"/>
            <a:ext cx="6941296" cy="666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18"/>
              </a:lnSpc>
            </a:pPr>
            <a:r>
              <a:rPr lang="en-US" sz="2000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This project began with a focus on speech recognition. By integrating speech synthesis, I transformed it into an interactive, user-friendly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9187" y="1834955"/>
            <a:ext cx="5208979" cy="651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98"/>
              </a:lnSpc>
            </a:pPr>
            <a:r>
              <a:rPr lang="en-US" sz="4088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4088" dirty="0"/>
          </a:p>
        </p:txBody>
      </p:sp>
      <p:sp>
        <p:nvSpPr>
          <p:cNvPr id="14" name="Text 2"/>
          <p:cNvSpPr/>
          <p:nvPr/>
        </p:nvSpPr>
        <p:spPr>
          <a:xfrm>
            <a:off x="1179187" y="417949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This project involved creating a form-filling system using speech-to-text technology.</a:t>
            </a:r>
            <a:endParaRPr lang="en-US" sz="1750" dirty="0">
              <a:latin typeface="Raleway" charset="0"/>
            </a:endParaRPr>
          </a:p>
        </p:txBody>
      </p:sp>
      <p:sp>
        <p:nvSpPr>
          <p:cNvPr id="16" name="Text 4"/>
          <p:cNvSpPr/>
          <p:nvPr/>
        </p:nvSpPr>
        <p:spPr>
          <a:xfrm>
            <a:off x="5570434" y="417949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Converts spoken words into text, enabling users to fill forms with their voice.</a:t>
            </a:r>
            <a:endParaRPr lang="en-US" sz="1750" dirty="0">
              <a:latin typeface="Raleway" charset="0"/>
            </a:endParaRPr>
          </a:p>
        </p:txBody>
      </p:sp>
      <p:sp>
        <p:nvSpPr>
          <p:cNvPr id="18" name="Text 6"/>
          <p:cNvSpPr/>
          <p:nvPr/>
        </p:nvSpPr>
        <p:spPr>
          <a:xfrm>
            <a:off x="10109573" y="417949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Provides auditory prompts and confirms inputs, making the process more intuitive and error-free.</a:t>
            </a:r>
            <a:endParaRPr lang="en-US" sz="1750" dirty="0">
              <a:latin typeface="Raleway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79187" y="3169251"/>
            <a:ext cx="2452255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dirty="0" smtClean="0"/>
          </a:p>
          <a:p>
            <a:pPr>
              <a:lnSpc>
                <a:spcPts val="2750"/>
              </a:lnSpc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70434" y="3169251"/>
            <a:ext cx="24522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Speech-to-Text</a:t>
            </a:r>
            <a:endParaRPr lang="en-US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10109573" y="3179644"/>
            <a:ext cx="2452255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Text-to-Speech</a:t>
            </a:r>
            <a:endParaRPr lang="en-US" dirty="0" smtClean="0"/>
          </a:p>
          <a:p>
            <a:pPr>
              <a:lnSpc>
                <a:spcPts val="275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87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2291168"/>
            <a:ext cx="3228022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501" y="3115795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895261" y="2699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Company Objective</a:t>
            </a:r>
            <a:endParaRPr lang="en-US" sz="2400" dirty="0" smtClean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895261" y="3189851"/>
            <a:ext cx="43301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speech-to-text for form filling.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725120" y="3974116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017693"/>
            <a:ext cx="6456164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520" y="4625864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09272" y="4244507"/>
            <a:ext cx="3530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 Personal Contribution</a:t>
            </a:r>
            <a:endParaRPr lang="en-US" sz="2400" dirty="0" smtClean="0"/>
          </a:p>
        </p:txBody>
      </p:sp>
      <p:sp>
        <p:nvSpPr>
          <p:cNvPr id="11" name="Text 7"/>
          <p:cNvSpPr/>
          <p:nvPr/>
        </p:nvSpPr>
        <p:spPr>
          <a:xfrm>
            <a:off x="7509272" y="4734925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speech synthesis to provide voice prompts and confirmation, enhancing user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0810" y="432997"/>
            <a:ext cx="5208979" cy="651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98"/>
              </a:lnSpc>
            </a:pPr>
            <a:r>
              <a:rPr lang="en-US" sz="408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4088" dirty="0"/>
          </a:p>
        </p:txBody>
      </p:sp>
      <p:sp>
        <p:nvSpPr>
          <p:cNvPr id="4" name="Shape 1"/>
          <p:cNvSpPr/>
          <p:nvPr/>
        </p:nvSpPr>
        <p:spPr>
          <a:xfrm>
            <a:off x="690810" y="1335617"/>
            <a:ext cx="468761" cy="46876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871272" y="1413714"/>
            <a:ext cx="107839" cy="312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34"/>
              </a:lnSpc>
            </a:pPr>
            <a:r>
              <a:rPr lang="en-US" sz="243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34" dirty="0"/>
          </a:p>
        </p:txBody>
      </p:sp>
      <p:sp>
        <p:nvSpPr>
          <p:cNvPr id="8" name="Shape 5"/>
          <p:cNvSpPr/>
          <p:nvPr/>
        </p:nvSpPr>
        <p:spPr>
          <a:xfrm>
            <a:off x="701575" y="2312371"/>
            <a:ext cx="468761" cy="46876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840147" y="2390468"/>
            <a:ext cx="191617" cy="312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34"/>
              </a:lnSpc>
            </a:pPr>
            <a:r>
              <a:rPr lang="en-US" sz="243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34" dirty="0"/>
          </a:p>
        </p:txBody>
      </p:sp>
      <p:sp>
        <p:nvSpPr>
          <p:cNvPr id="15" name="Text 12"/>
          <p:cNvSpPr/>
          <p:nvPr/>
        </p:nvSpPr>
        <p:spPr>
          <a:xfrm>
            <a:off x="1572128" y="2295556"/>
            <a:ext cx="6264184" cy="971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18"/>
              </a:lnSpc>
            </a:pPr>
            <a:r>
              <a:rPr lang="en-US" dirty="0">
                <a:solidFill>
                  <a:srgbClr val="CFCBBF"/>
                </a:solidFill>
                <a:latin typeface="Raleway" charset="0"/>
                <a:ea typeface="Raleway" pitchFamily="34" charset="-122"/>
                <a:cs typeface="Times New Roman" panose="02020603050405020304" pitchFamily="18" charset="0"/>
              </a:rPr>
              <a:t>Speech recognition alone is incomplete without validation and confirmation</a:t>
            </a:r>
            <a:r>
              <a:rPr lang="en-US" dirty="0" smtClean="0">
                <a:solidFill>
                  <a:srgbClr val="CFCBBF"/>
                </a:solidFill>
                <a:latin typeface="Raleway" charset="0"/>
                <a:ea typeface="Raleway" pitchFamily="34" charset="-122"/>
                <a:cs typeface="Times New Roman" panose="02020603050405020304" pitchFamily="18" charset="0"/>
              </a:rPr>
              <a:t>.</a:t>
            </a:r>
            <a:r>
              <a:rPr lang="en-US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Users receive no confirmation of their inputs, leading to potential errors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.</a:t>
            </a:r>
            <a:endParaRPr lang="en-US" dirty="0" smtClean="0">
              <a:solidFill>
                <a:schemeClr val="tx1">
                  <a:lumMod val="85000"/>
                </a:schemeClr>
              </a:solidFill>
              <a:latin typeface="Raleway" charset="0"/>
            </a:endParaRPr>
          </a:p>
          <a:p>
            <a:pPr>
              <a:lnSpc>
                <a:spcPts val="2618"/>
              </a:lnSpc>
            </a:pPr>
            <a:endParaRPr lang="en-US" dirty="0">
              <a:latin typeface="Raleway" charset="0"/>
              <a:cs typeface="Times New Roman" panose="02020603050405020304" pitchFamily="18" charset="0"/>
            </a:endParaRPr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5596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462145" y="1308232"/>
            <a:ext cx="7315200" cy="8361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QWERTY-based form filling is often tedious and time-consuming, especially for lengthy forms.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01574" y="3605645"/>
            <a:ext cx="8442425" cy="69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98"/>
              </a:lnSpc>
            </a:pPr>
            <a:r>
              <a:rPr lang="en-US" sz="30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 Solution : Voice-Enabled Forms</a:t>
            </a:r>
            <a:endParaRPr lang="en-US" sz="3000" dirty="0"/>
          </a:p>
        </p:txBody>
      </p:sp>
      <p:sp>
        <p:nvSpPr>
          <p:cNvPr id="26" name="Text 4"/>
          <p:cNvSpPr/>
          <p:nvPr/>
        </p:nvSpPr>
        <p:spPr>
          <a:xfrm>
            <a:off x="866173" y="5255297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Raleway" charset="0"/>
                <a:ea typeface="Barlow" pitchFamily="34" charset="-122"/>
                <a:cs typeface="Barlow" pitchFamily="34" charset="-120"/>
              </a:rPr>
              <a:t>Converts spoken words into text, allowing users to fill forms with their voice.</a:t>
            </a:r>
            <a:endParaRPr lang="en-US" dirty="0">
              <a:latin typeface="Raleway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7055" y="4520081"/>
            <a:ext cx="24522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Speech-to-Text</a:t>
            </a:r>
            <a:endParaRPr lang="en-US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4497014" y="4530474"/>
            <a:ext cx="2452255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Text-to-Speech</a:t>
            </a:r>
            <a:endParaRPr lang="en-US" dirty="0" smtClean="0"/>
          </a:p>
          <a:p>
            <a:pPr>
              <a:lnSpc>
                <a:spcPts val="2750"/>
              </a:lnSpc>
            </a:pP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478481" y="5255297"/>
            <a:ext cx="4665518" cy="798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The system guides users with voice instructions like "Please say your name."</a:t>
            </a:r>
            <a:endParaRPr lang="en-US" dirty="0">
              <a:latin typeface="Raleway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478481" y="6219301"/>
            <a:ext cx="4665519" cy="798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E0D6DE"/>
                </a:solidFill>
                <a:latin typeface="Raleway" charset="0"/>
                <a:ea typeface="Fira Sans" pitchFamily="34" charset="-122"/>
                <a:cs typeface="Fira Sans" pitchFamily="34" charset="-120"/>
              </a:rPr>
              <a:t>The system reads back user inputs, ensuring accuracy and reducing errors.</a:t>
            </a:r>
            <a:endParaRPr lang="en-US" dirty="0">
              <a:latin typeface="Raleway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80204" y="2589628"/>
            <a:ext cx="4858703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</a:t>
            </a:r>
            <a:endParaRPr lang="en-US" sz="3800" dirty="0"/>
          </a:p>
        </p:txBody>
      </p:sp>
      <p:sp>
        <p:nvSpPr>
          <p:cNvPr id="31" name="Shape 1"/>
          <p:cNvSpPr/>
          <p:nvPr/>
        </p:nvSpPr>
        <p:spPr>
          <a:xfrm>
            <a:off x="680204" y="5404861"/>
            <a:ext cx="13269992" cy="22860"/>
          </a:xfrm>
          <a:prstGeom prst="roundRect">
            <a:avLst>
              <a:gd name="adj" fmla="val 127526"/>
            </a:avLst>
          </a:prstGeom>
          <a:solidFill>
            <a:srgbClr val="535455"/>
          </a:solidFill>
          <a:ln/>
        </p:spPr>
      </p:sp>
      <p:sp>
        <p:nvSpPr>
          <p:cNvPr id="32" name="Shape 2"/>
          <p:cNvSpPr/>
          <p:nvPr/>
        </p:nvSpPr>
        <p:spPr>
          <a:xfrm>
            <a:off x="3937635" y="4724657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35455"/>
          </a:solidFill>
          <a:ln/>
        </p:spPr>
      </p:sp>
      <p:sp>
        <p:nvSpPr>
          <p:cNvPr id="33" name="Shape 3"/>
          <p:cNvSpPr/>
          <p:nvPr/>
        </p:nvSpPr>
        <p:spPr>
          <a:xfrm>
            <a:off x="3730466" y="5186262"/>
            <a:ext cx="437198" cy="437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4" name="Text 4"/>
          <p:cNvSpPr/>
          <p:nvPr/>
        </p:nvSpPr>
        <p:spPr>
          <a:xfrm>
            <a:off x="3898702" y="5259009"/>
            <a:ext cx="10060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35" name="Text 5"/>
          <p:cNvSpPr/>
          <p:nvPr/>
        </p:nvSpPr>
        <p:spPr>
          <a:xfrm>
            <a:off x="2734389" y="3488431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Voice Prompt</a:t>
            </a:r>
            <a:endParaRPr lang="en-US" sz="1900" dirty="0"/>
          </a:p>
        </p:txBody>
      </p:sp>
      <p:sp>
        <p:nvSpPr>
          <p:cNvPr id="36" name="Text 6"/>
          <p:cNvSpPr/>
          <p:nvPr/>
        </p:nvSpPr>
        <p:spPr>
          <a:xfrm>
            <a:off x="874514" y="390860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When the form loads, speech synthesis provides initial instructions, such as "Say your name," to guide the user.</a:t>
            </a:r>
            <a:endParaRPr lang="en-US" sz="1500" dirty="0"/>
          </a:p>
        </p:txBody>
      </p:sp>
      <p:sp>
        <p:nvSpPr>
          <p:cNvPr id="37" name="Shape 7"/>
          <p:cNvSpPr/>
          <p:nvPr/>
        </p:nvSpPr>
        <p:spPr>
          <a:xfrm>
            <a:off x="7303651" y="5404861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35455"/>
          </a:solidFill>
          <a:ln/>
        </p:spPr>
      </p:sp>
      <p:sp>
        <p:nvSpPr>
          <p:cNvPr id="38" name="Shape 8"/>
          <p:cNvSpPr/>
          <p:nvPr/>
        </p:nvSpPr>
        <p:spPr>
          <a:xfrm>
            <a:off x="7096482" y="5186262"/>
            <a:ext cx="437198" cy="437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9" name="Text 9"/>
          <p:cNvSpPr/>
          <p:nvPr/>
        </p:nvSpPr>
        <p:spPr>
          <a:xfrm>
            <a:off x="7225665" y="5259009"/>
            <a:ext cx="17871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40" name="Text 10"/>
          <p:cNvSpPr/>
          <p:nvPr/>
        </p:nvSpPr>
        <p:spPr>
          <a:xfrm>
            <a:off x="5742384" y="6279375"/>
            <a:ext cx="314539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Speech-to-Text Conversion</a:t>
            </a:r>
            <a:endParaRPr lang="en-US" sz="1900" dirty="0"/>
          </a:p>
        </p:txBody>
      </p:sp>
      <p:sp>
        <p:nvSpPr>
          <p:cNvPr id="41" name="Text 11"/>
          <p:cNvSpPr/>
          <p:nvPr/>
        </p:nvSpPr>
        <p:spPr>
          <a:xfrm>
            <a:off x="4167664" y="6721186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Web Speech API captures the user's voice, converts it into text, and populates the appropriate form fields.</a:t>
            </a:r>
            <a:endParaRPr lang="en-US" sz="1500" dirty="0"/>
          </a:p>
        </p:txBody>
      </p:sp>
      <p:sp>
        <p:nvSpPr>
          <p:cNvPr id="42" name="Shape 12"/>
          <p:cNvSpPr/>
          <p:nvPr/>
        </p:nvSpPr>
        <p:spPr>
          <a:xfrm>
            <a:off x="10669786" y="4724657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35455"/>
          </a:solidFill>
          <a:ln/>
        </p:spPr>
      </p:sp>
      <p:sp>
        <p:nvSpPr>
          <p:cNvPr id="43" name="Shape 13"/>
          <p:cNvSpPr/>
          <p:nvPr/>
        </p:nvSpPr>
        <p:spPr>
          <a:xfrm>
            <a:off x="10462617" y="5186262"/>
            <a:ext cx="437198" cy="437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44" name="Text 14"/>
          <p:cNvSpPr/>
          <p:nvPr/>
        </p:nvSpPr>
        <p:spPr>
          <a:xfrm>
            <a:off x="10590848" y="5259009"/>
            <a:ext cx="18073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45" name="Text 15"/>
          <p:cNvSpPr/>
          <p:nvPr/>
        </p:nvSpPr>
        <p:spPr>
          <a:xfrm>
            <a:off x="9466540" y="3488431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Confirmation</a:t>
            </a:r>
            <a:endParaRPr lang="en-US" sz="1900" dirty="0"/>
          </a:p>
        </p:txBody>
      </p:sp>
      <p:sp>
        <p:nvSpPr>
          <p:cNvPr id="46" name="Text 16"/>
          <p:cNvSpPr/>
          <p:nvPr/>
        </p:nvSpPr>
        <p:spPr>
          <a:xfrm>
            <a:off x="7606665" y="390860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Speech synthesis reads back the entered data for verification, allowing users to identify and correct any mistakes in real time.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hatsApp Image 2024-12-16 at 3.36.43 PM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18" y="1807467"/>
            <a:ext cx="6912864" cy="3888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WhatsApp Image 2024-12-16 at 3.36.43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9" y="1807467"/>
            <a:ext cx="6912864" cy="3888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/>
          <p:cNvSpPr/>
          <p:nvPr/>
        </p:nvSpPr>
        <p:spPr>
          <a:xfrm>
            <a:off x="508843" y="570077"/>
            <a:ext cx="52132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750"/>
              </a:lnSpc>
            </a:pPr>
            <a:r>
              <a:rPr lang="en-US" sz="3800" dirty="0" smtClean="0">
                <a:solidFill>
                  <a:srgbClr val="F2E782"/>
                </a:solidFill>
                <a:latin typeface="Prata" pitchFamily="34" charset="0"/>
              </a:rPr>
              <a:t>Output </a:t>
            </a:r>
            <a:r>
              <a:rPr lang="en-US" sz="3800" dirty="0" err="1" smtClean="0">
                <a:solidFill>
                  <a:srgbClr val="F2E782"/>
                </a:solidFill>
                <a:latin typeface="Prata" pitchFamily="34" charset="0"/>
              </a:rPr>
              <a:t>ScreenShots</a:t>
            </a:r>
            <a:r>
              <a:rPr lang="en-US" sz="3800" dirty="0" smtClean="0">
                <a:solidFill>
                  <a:srgbClr val="F2E782"/>
                </a:solidFill>
                <a:latin typeface="Prata" pitchFamily="34" charset="0"/>
              </a:rPr>
              <a:t> </a:t>
            </a:r>
            <a:endParaRPr lang="en-US" sz="3800" dirty="0"/>
          </a:p>
        </p:txBody>
      </p:sp>
      <p:sp>
        <p:nvSpPr>
          <p:cNvPr id="14" name="Rectangle 13"/>
          <p:cNvSpPr/>
          <p:nvPr/>
        </p:nvSpPr>
        <p:spPr>
          <a:xfrm>
            <a:off x="5481348" y="406452"/>
            <a:ext cx="1895071" cy="6521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98"/>
              </a:lnSpc>
            </a:pP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( </a:t>
            </a: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  <a:hlinkClick r:id="rId4"/>
              </a:rPr>
              <a:t>Source Code </a:t>
            </a:r>
            <a:r>
              <a:rPr lang="en-US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4-12-16 at 3.36.43 PM (2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0" y="1329910"/>
            <a:ext cx="6912864" cy="3888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WhatsApp Image 2024-12-16 at 3.36.44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23" y="1329910"/>
            <a:ext cx="6912864" cy="3888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4-12-16 at 3.36.44 PM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4" y="1429478"/>
            <a:ext cx="6912864" cy="3888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WhatsApp Image 2024-12-16 at 3.36.44 PM (2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692" y="1429478"/>
            <a:ext cx="6912864" cy="3888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-1"/>
            <a:ext cx="4876800" cy="7559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5806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</a:t>
            </a:r>
            <a:endParaRPr lang="en-US" sz="4400" dirty="0" smtClean="0"/>
          </a:p>
          <a:p>
            <a:pPr marL="0" indent="0">
              <a:lnSpc>
                <a:spcPts val="5400"/>
              </a:lnSpc>
              <a:buNone/>
            </a:pP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714149"/>
            <a:ext cx="3584615" cy="2200275"/>
          </a:xfrm>
          <a:prstGeom prst="roundRect">
            <a:avLst>
              <a:gd name="adj" fmla="val 4713"/>
            </a:avLst>
          </a:prstGeom>
          <a:solidFill>
            <a:schemeClr val="bg1">
              <a:lumMod val="75000"/>
              <a:lumOff val="25000"/>
            </a:schemeClr>
          </a:solidFill>
          <a:ln w="15240">
            <a:solidFill>
              <a:schemeClr val="bg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9762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dirty="0" smtClean="0">
                <a:solidFill>
                  <a:srgbClr val="F2E782"/>
                </a:solidFill>
                <a:latin typeface="Prata" pitchFamily="34" charset="0"/>
              </a:rPr>
              <a:t>Front-End</a:t>
            </a:r>
            <a:endParaRPr lang="en-US" sz="2400" dirty="0" smtClean="0"/>
          </a:p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467219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aleway" charset="0"/>
                <a:ea typeface="Barlow" pitchFamily="34" charset="-122"/>
                <a:cs typeface="Barlow" pitchFamily="34" charset="-120"/>
              </a:rPr>
              <a:t>HTML, CSS, and JavaScript for building the user interface.</a:t>
            </a:r>
            <a:endParaRPr lang="en-US" sz="1900" dirty="0">
              <a:latin typeface="Raleway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95468" y="2714149"/>
            <a:ext cx="3584615" cy="2200275"/>
          </a:xfrm>
          <a:prstGeom prst="roundRect">
            <a:avLst>
              <a:gd name="adj" fmla="val 4713"/>
            </a:avLst>
          </a:prstGeom>
          <a:solidFill>
            <a:schemeClr val="bg1">
              <a:lumMod val="75000"/>
              <a:lumOff val="25000"/>
            </a:schemeClr>
          </a:solidFill>
          <a:ln w="15240">
            <a:solidFill>
              <a:schemeClr val="bg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9762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dirty="0" smtClean="0">
                <a:solidFill>
                  <a:srgbClr val="F2E782"/>
                </a:solidFill>
                <a:latin typeface="Prata" pitchFamily="34" charset="0"/>
              </a:rPr>
              <a:t>Back-End</a:t>
            </a:r>
            <a:endParaRPr lang="en-US" sz="2400" dirty="0" smtClean="0"/>
          </a:p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3467219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aleway" charset="0"/>
                <a:ea typeface="Barlow" pitchFamily="34" charset="-122"/>
                <a:cs typeface="Barlow" pitchFamily="34" charset="-120"/>
              </a:rPr>
              <a:t>Flask for handling server-side logic and API integration.</a:t>
            </a:r>
            <a:endParaRPr lang="en-US" sz="1900" dirty="0">
              <a:latin typeface="Raleway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64037" y="5161240"/>
            <a:ext cx="7415927" cy="1410176"/>
          </a:xfrm>
          <a:prstGeom prst="roundRect">
            <a:avLst>
              <a:gd name="adj" fmla="val 7353"/>
            </a:avLst>
          </a:prstGeom>
          <a:solidFill>
            <a:schemeClr val="bg1">
              <a:lumMod val="75000"/>
              <a:lumOff val="25000"/>
            </a:schemeClr>
          </a:solidFill>
          <a:ln w="15240">
            <a:solidFill>
              <a:schemeClr val="bg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4232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dirty="0" smtClean="0">
                <a:solidFill>
                  <a:srgbClr val="F2E782"/>
                </a:solidFill>
                <a:latin typeface="Prata" pitchFamily="34" charset="0"/>
              </a:rPr>
              <a:t>APIs</a:t>
            </a:r>
            <a:endParaRPr lang="en-US" sz="2400" dirty="0" smtClean="0"/>
          </a:p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591431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aleway" charset="0"/>
                <a:ea typeface="Barlow" pitchFamily="34" charset="-122"/>
                <a:cs typeface="Barlow" pitchFamily="34" charset="-120"/>
              </a:rPr>
              <a:t>Web Speech API for speech-to-text and speech synthesis.</a:t>
            </a:r>
            <a:endParaRPr lang="en-US" sz="1900" dirty="0">
              <a:latin typeface="Raleway" charset="0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04" y="5316489"/>
            <a:ext cx="520822" cy="520822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48" y="2846408"/>
            <a:ext cx="520822" cy="520822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829" y="2856033"/>
            <a:ext cx="520822" cy="5208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</TotalTime>
  <Words>564</Words>
  <Application>Microsoft Office PowerPoint</Application>
  <PresentationFormat>Custom</PresentationFormat>
  <Paragraphs>96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Prata</vt:lpstr>
      <vt:lpstr>Calibri</vt:lpstr>
      <vt:lpstr>Raleway</vt:lpstr>
      <vt:lpstr>Times New Roman</vt:lpstr>
      <vt:lpstr>Raleway Bold</vt:lpstr>
      <vt:lpstr>Fira Sans</vt:lpstr>
      <vt:lpstr>Barlow</vt:lpstr>
      <vt:lpstr>Fira Mono Medium</vt:lpstr>
      <vt:lpstr>Calibri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MY</cp:lastModifiedBy>
  <cp:revision>43</cp:revision>
  <dcterms:created xsi:type="dcterms:W3CDTF">2024-12-14T12:09:29Z</dcterms:created>
  <dcterms:modified xsi:type="dcterms:W3CDTF">2024-12-16T11:01:50Z</dcterms:modified>
</cp:coreProperties>
</file>